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10" r:id="rId5"/>
    <p:sldId id="305" r:id="rId6"/>
    <p:sldId id="311" r:id="rId7"/>
    <p:sldId id="276" r:id="rId8"/>
    <p:sldId id="274" r:id="rId9"/>
    <p:sldId id="286" r:id="rId10"/>
    <p:sldId id="279" r:id="rId11"/>
    <p:sldId id="312" r:id="rId12"/>
    <p:sldId id="313" r:id="rId13"/>
    <p:sldId id="306" r:id="rId14"/>
    <p:sldId id="31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37" autoAdjust="0"/>
  </p:normalViewPr>
  <p:slideViewPr>
    <p:cSldViewPr snapToGrid="0">
      <p:cViewPr varScale="1">
        <p:scale>
          <a:sx n="70" d="100"/>
          <a:sy n="70" d="100"/>
        </p:scale>
        <p:origin x="1166" y="4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10/2/2025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10/2/2025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today I’ll be presenting my capstone project on </a:t>
            </a:r>
            <a:r>
              <a:rPr lang="en-GB" dirty="0" err="1"/>
              <a:t>Cyclistic’s</a:t>
            </a:r>
            <a:r>
              <a:rPr lang="en-GB" dirty="0"/>
              <a:t> bike-share program. The focus of this project is to </a:t>
            </a:r>
            <a:r>
              <a:rPr lang="en-GB" dirty="0" err="1"/>
              <a:t>analyze</a:t>
            </a:r>
            <a:r>
              <a:rPr lang="en-GB" dirty="0"/>
              <a:t> the differences in how annual members and casual riders use </a:t>
            </a:r>
            <a:r>
              <a:rPr lang="en-GB" dirty="0" err="1"/>
              <a:t>Cyclistic</a:t>
            </a:r>
            <a:r>
              <a:rPr lang="en-GB" dirty="0"/>
              <a:t> bikes, and how these insights can help design strategies to convert casual riders into annual members.</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258863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summarize the analysis:</a:t>
            </a:r>
          </a:p>
          <a:p>
            <a:pPr>
              <a:buFont typeface="Arial" panose="020B0604020202020204" pitchFamily="34" charset="0"/>
              <a:buChar char="•"/>
            </a:pPr>
            <a:r>
              <a:rPr lang="en-GB" dirty="0"/>
              <a:t>Members take shorter, more frequent rides, often during weekdays.</a:t>
            </a:r>
          </a:p>
          <a:p>
            <a:pPr>
              <a:buFont typeface="Arial" panose="020B0604020202020204" pitchFamily="34" charset="0"/>
              <a:buChar char="•"/>
            </a:pPr>
            <a:r>
              <a:rPr lang="en-GB" dirty="0"/>
              <a:t>Casual riders take longer, leisure-oriented rides, often during weekends.</a:t>
            </a:r>
          </a:p>
          <a:p>
            <a:pPr>
              <a:buFont typeface="Arial" panose="020B0604020202020204" pitchFamily="34" charset="0"/>
              <a:buChar char="•"/>
            </a:pPr>
            <a:r>
              <a:rPr lang="en-GB" dirty="0"/>
              <a:t>Both groups ride more as the weather improves.</a:t>
            </a:r>
          </a:p>
          <a:p>
            <a:pPr>
              <a:buFont typeface="Arial" panose="020B0604020202020204" pitchFamily="34" charset="0"/>
              <a:buChar char="•"/>
            </a:pPr>
            <a:r>
              <a:rPr lang="en-GB" dirty="0"/>
              <a:t>Members prefer classic bikes, while casual riders use docked and electric bikes more often.</a:t>
            </a:r>
            <a:br>
              <a:rPr lang="en-GB" dirty="0"/>
            </a:br>
            <a:r>
              <a:rPr lang="en-GB" dirty="0"/>
              <a:t>These </a:t>
            </a:r>
            <a:r>
              <a:rPr lang="en-GB" dirty="0" err="1"/>
              <a:t>behavioral</a:t>
            </a:r>
            <a:r>
              <a:rPr lang="en-GB" dirty="0"/>
              <a:t> differences give us a foundation for targeted marketing strategies.</a:t>
            </a:r>
          </a:p>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1633238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these insights, we can make three key recommendations:</a:t>
            </a:r>
          </a:p>
          <a:p>
            <a:pPr>
              <a:buFont typeface="+mj-lt"/>
              <a:buAutoNum type="arabicPeriod"/>
            </a:pPr>
            <a:r>
              <a:rPr lang="en-GB" dirty="0"/>
              <a:t>Promote annual membership plans that highlight cost savings for frequent riders.</a:t>
            </a:r>
          </a:p>
          <a:p>
            <a:pPr>
              <a:buFont typeface="+mj-lt"/>
              <a:buAutoNum type="arabicPeriod"/>
            </a:pPr>
            <a:r>
              <a:rPr lang="en-GB" dirty="0"/>
              <a:t>Target weekend casual riders with campaigns showing how memberships provide value beyond single trips.</a:t>
            </a:r>
          </a:p>
          <a:p>
            <a:pPr>
              <a:buFont typeface="+mj-lt"/>
              <a:buAutoNum type="arabicPeriod"/>
            </a:pPr>
            <a:r>
              <a:rPr lang="en-GB" dirty="0"/>
              <a:t>Use digital media campaigns to emphasize flexibility and convenience, which can resonate with casual riders.</a:t>
            </a:r>
            <a:br>
              <a:rPr lang="en-GB" dirty="0"/>
            </a:br>
            <a:r>
              <a:rPr lang="en-GB" dirty="0"/>
              <a:t>By aligning marketing strategies with actual rider </a:t>
            </a:r>
            <a:r>
              <a:rPr lang="en-GB" dirty="0" err="1"/>
              <a:t>behavior</a:t>
            </a:r>
            <a:r>
              <a:rPr lang="en-GB" dirty="0"/>
              <a:t>, </a:t>
            </a:r>
            <a:r>
              <a:rPr lang="en-GB" dirty="0" err="1"/>
              <a:t>Cyclistic</a:t>
            </a:r>
            <a:r>
              <a:rPr lang="en-GB" dirty="0"/>
              <a:t> can increase membership conversions.</a:t>
            </a:r>
          </a:p>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2866901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That concludes my presentation. I’d be happy to take any questions or discuss these insights further.</a:t>
            </a: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will follow the structure of the data analysis process. First, I’ll introduce the business problem. Then we’ll look at the key questions that were framed in the Ask phase. Next, I’ll describe the data we worked with and the cleaning steps taken. After that, we’ll dive into the analysis of rider usage patterns. Finally, I’ll summarize the insights and present actionable recommendations for </a:t>
            </a:r>
            <a:r>
              <a:rPr lang="en-GB" dirty="0" err="1"/>
              <a:t>Cyclistic</a:t>
            </a:r>
            <a:r>
              <a:rPr lang="en-GB" dirty="0"/>
              <a:t>.</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143046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Cyclistic</a:t>
            </a:r>
            <a:r>
              <a:rPr lang="en-GB" dirty="0"/>
              <a:t> is a bike-share company operating in Chicago. The company has two main customer groups—casual riders and annual members. The business goal is to increase the number of annual memberships, since members generate more consistent revenue. To support this, the marketing team needs insights into how these two groups behave differently, so that strategies can be designed to convert casual riders into members.</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286209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Ask phase, we defined three key business questions:</a:t>
            </a:r>
          </a:p>
          <a:p>
            <a:pPr>
              <a:buFont typeface="+mj-lt"/>
              <a:buAutoNum type="arabicPeriod"/>
            </a:pPr>
            <a:r>
              <a:rPr lang="en-GB" dirty="0"/>
              <a:t>How do annual members and casual riders use </a:t>
            </a:r>
            <a:r>
              <a:rPr lang="en-GB" dirty="0" err="1"/>
              <a:t>Cyclistic</a:t>
            </a:r>
            <a:r>
              <a:rPr lang="en-GB" dirty="0"/>
              <a:t> bikes differently?</a:t>
            </a:r>
          </a:p>
          <a:p>
            <a:pPr>
              <a:buFont typeface="+mj-lt"/>
              <a:buAutoNum type="arabicPeriod"/>
            </a:pPr>
            <a:r>
              <a:rPr lang="en-GB" dirty="0"/>
              <a:t>Why would casual riders choose to upgrade to annual memberships?</a:t>
            </a:r>
          </a:p>
          <a:p>
            <a:pPr>
              <a:buFont typeface="+mj-lt"/>
              <a:buAutoNum type="arabicPeriod"/>
            </a:pPr>
            <a:r>
              <a:rPr lang="en-GB" dirty="0"/>
              <a:t>And finally, how can </a:t>
            </a:r>
            <a:r>
              <a:rPr lang="en-GB" dirty="0" err="1"/>
              <a:t>Cyclistic</a:t>
            </a:r>
            <a:r>
              <a:rPr lang="en-GB" dirty="0"/>
              <a:t> use digital media campaigns to encourage casual riders to become members?</a:t>
            </a:r>
            <a:br>
              <a:rPr lang="en-GB" dirty="0"/>
            </a:br>
            <a:r>
              <a:rPr lang="en-GB" dirty="0"/>
              <a:t>Answering these questions will guide the entire analysis process and shape our final recommendations.</a:t>
            </a:r>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3893871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dataset contains </a:t>
            </a:r>
            <a:r>
              <a:rPr lang="en-GB" dirty="0" err="1"/>
              <a:t>Cyclistic</a:t>
            </a:r>
            <a:r>
              <a:rPr lang="en-GB" dirty="0"/>
              <a:t> trip data from January to April 2021. The data was processed in R using packages such as </a:t>
            </a:r>
            <a:r>
              <a:rPr lang="en-GB" dirty="0" err="1"/>
              <a:t>tidyverse</a:t>
            </a:r>
            <a:r>
              <a:rPr lang="en-GB" dirty="0"/>
              <a:t>, </a:t>
            </a:r>
            <a:r>
              <a:rPr lang="en-GB" dirty="0" err="1"/>
              <a:t>lubridate</a:t>
            </a:r>
            <a:r>
              <a:rPr lang="en-GB" dirty="0"/>
              <a:t>, and janitor. Cleaning steps included removing invalid or duplicate rides, converting timestamps, calculating ride length in minutes, and adding grouping variables like day of the week, month, and ride type. These steps ensured the data was consistent and ready for analysis.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how ride lengths differ between members and casual riders. The boxplot reveals that casual riders take longer trips on average, while members’ trips are much shorter and more consistent. The log-scale density plot further supports this by showing the distribution of ride lengths. This suggests that casual riders use the bikes more for leisure, while members use them more for short, routine travel.</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86790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look at rides by day of the week, a clear pattern emerges. Members tend to ride more during weekdays, likely due to commuting or daily routines. In contrast, casual riders ride more often on weekends, and their rides are significantly longer. This highlights a key difference: members use bikes for utility, while casual riders use them for recreation.</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266739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data across months, we see that usage increases as the weather warms from January to April. This applies to both casual riders and members. However, casual riders consistently take longer trips across months, again suggesting more leisure-oriented </a:t>
            </a:r>
            <a:r>
              <a:rPr lang="en-GB" dirty="0" err="1"/>
              <a:t>behavior</a:t>
            </a:r>
            <a:r>
              <a:rPr lang="en-GB" dirty="0"/>
              <a:t>. For </a:t>
            </a:r>
            <a:r>
              <a:rPr lang="en-GB" dirty="0" err="1"/>
              <a:t>Cyclistic</a:t>
            </a:r>
            <a:r>
              <a:rPr lang="en-GB" dirty="0"/>
              <a:t>, this means there are seasonal opportunities to promote memberships, especially as ridership grows in spring and summer.</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314981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analysis shows differences in bike type preferences. Members strongly prefer classic bikes, while casual riders are more likely to use docked bikes. Interestingly, casual riders using docked bikes also have the longest average trip durations. This tells us that casuals might choose bikes that allow for more flexible or leisurely trips, while members prefer efficiency.</a:t>
            </a:r>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8160346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en.wikiversity.org/wiki/File:Blue_question_mark_icon.svg"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microsoft.com/office/2007/relationships/hdphoto" Target="../media/hdphoto7.wdp"/><Relationship Id="rId5" Type="http://schemas.openxmlformats.org/officeDocument/2006/relationships/image" Target="../media/image10.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png"/><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microsoft.com/office/2007/relationships/hdphoto" Target="../media/hdphoto12.wdp"/><Relationship Id="rId5" Type="http://schemas.openxmlformats.org/officeDocument/2006/relationships/image" Target="../media/image16.png"/><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A268FF-50EF-CEF7-A770-117E2138A052}"/>
              </a:ext>
            </a:extLst>
          </p:cNvPr>
          <p:cNvSpPr>
            <a:spLocks noGrp="1"/>
          </p:cNvSpPr>
          <p:nvPr>
            <p:ph type="ctrTitle"/>
          </p:nvPr>
        </p:nvSpPr>
        <p:spPr>
          <a:xfrm>
            <a:off x="919405" y="774441"/>
            <a:ext cx="8513845" cy="4634898"/>
          </a:xfrm>
        </p:spPr>
        <p:txBody>
          <a:bodyPr/>
          <a:lstStyle/>
          <a:p>
            <a:r>
              <a:rPr lang="en-GB" sz="3200" dirty="0" err="1"/>
              <a:t>Cyclistic</a:t>
            </a:r>
            <a:r>
              <a:rPr lang="en-GB" sz="3200" dirty="0"/>
              <a:t> — Member vs. Casual Rider Analysis</a:t>
            </a:r>
            <a:endParaRPr lang="en-IN" sz="3200" dirty="0"/>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793103" y="2987371"/>
            <a:ext cx="6766802" cy="883258"/>
          </a:xfrm>
        </p:spPr>
        <p:txBody>
          <a:bodyPr/>
          <a:lstStyle/>
          <a:p>
            <a:r>
              <a:rPr lang="en-GB" dirty="0"/>
              <a:t>Capstone case study — </a:t>
            </a:r>
            <a:r>
              <a:rPr lang="en-GB" dirty="0" err="1"/>
              <a:t>Cyclistic</a:t>
            </a:r>
            <a:r>
              <a:rPr lang="en-GB" dirty="0"/>
              <a:t> bike-share (Jan–Apr 2021 subset)</a:t>
            </a:r>
          </a:p>
          <a:p>
            <a:r>
              <a:rPr lang="en-US" b="1" dirty="0"/>
              <a:t>Presented By </a:t>
            </a:r>
            <a:r>
              <a:rPr lang="en-US" dirty="0"/>
              <a:t>: </a:t>
            </a:r>
            <a:r>
              <a:rPr lang="en-IN" dirty="0"/>
              <a:t>Harsh RG  </a:t>
            </a:r>
          </a:p>
          <a:p>
            <a:r>
              <a:rPr lang="en-IN" b="1" dirty="0"/>
              <a:t>Date </a:t>
            </a:r>
            <a:r>
              <a:rPr lang="en-IN" dirty="0"/>
              <a:t>– 02/10/2025</a:t>
            </a:r>
            <a:endParaRPr lang="en-US" dirty="0"/>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p:txBody>
          <a:bodyPr/>
          <a:lstStyle/>
          <a:p>
            <a:r>
              <a:rPr lang="en-IN" dirty="0"/>
              <a:t>Summary of Findings</a:t>
            </a:r>
            <a:endParaRPr lang="en-US" dirty="0"/>
          </a:p>
        </p:txBody>
      </p:sp>
      <p:sp>
        <p:nvSpPr>
          <p:cNvPr id="3" name="Content Placeholder 2">
            <a:extLst>
              <a:ext uri="{FF2B5EF4-FFF2-40B4-BE49-F238E27FC236}">
                <a16:creationId xmlns:a16="http://schemas.microsoft.com/office/drawing/2014/main" id="{EEB94720-A760-7227-4124-CDD0D66E9787}"/>
              </a:ext>
            </a:extLst>
          </p:cNvPr>
          <p:cNvSpPr>
            <a:spLocks noGrp="1"/>
          </p:cNvSpPr>
          <p:nvPr>
            <p:ph sz="half" idx="2"/>
          </p:nvPr>
        </p:nvSpPr>
        <p:spPr/>
        <p:txBody>
          <a:bodyPr/>
          <a:lstStyle/>
          <a:p>
            <a:pPr marL="342900" indent="-342900">
              <a:buFont typeface="Wingdings" panose="05000000000000000000" pitchFamily="2" charset="2"/>
              <a:buChar char="q"/>
            </a:pPr>
            <a:r>
              <a:rPr lang="en-GB" dirty="0"/>
              <a:t>Total rides (e.g., Members: ~463k; Casuals: ~248k)</a:t>
            </a:r>
          </a:p>
          <a:p>
            <a:pPr marL="342900" indent="-342900">
              <a:buFont typeface="Wingdings" panose="05000000000000000000" pitchFamily="2" charset="2"/>
              <a:buChar char="q"/>
            </a:pPr>
            <a:r>
              <a:rPr lang="en-GB" dirty="0" err="1"/>
              <a:t>Avg</a:t>
            </a:r>
            <a:r>
              <a:rPr lang="en-GB" dirty="0"/>
              <a:t> ride length (Members ≈ 14 min; Casuals ≈ 30 min)</a:t>
            </a:r>
          </a:p>
          <a:p>
            <a:pPr marL="342900" indent="-342900">
              <a:buFont typeface="Wingdings" panose="05000000000000000000" pitchFamily="2" charset="2"/>
              <a:buChar char="q"/>
            </a:pPr>
            <a:r>
              <a:rPr lang="en-GB" dirty="0"/>
              <a:t>Median ride length (Members ≈ 9–10 min; Casuals ≈ 17–18 min)</a:t>
            </a:r>
          </a:p>
          <a:p>
            <a:pPr marL="342900" indent="-342900">
              <a:buFont typeface="Wingdings" panose="05000000000000000000" pitchFamily="2" charset="2"/>
              <a:buChar char="q"/>
            </a:pPr>
            <a:r>
              <a:rPr lang="en-GB" dirty="0"/>
              <a:t>Members → Frequent, short rides (commute-focused).</a:t>
            </a:r>
          </a:p>
          <a:p>
            <a:pPr marL="342900" indent="-342900">
              <a:buFont typeface="Wingdings" panose="05000000000000000000" pitchFamily="2" charset="2"/>
              <a:buChar char="q"/>
            </a:pPr>
            <a:r>
              <a:rPr lang="en-GB" dirty="0"/>
              <a:t>Casual → Longer, leisure rides (weekends/holidays).</a:t>
            </a:r>
            <a:endParaRPr lang="en-IN" dirty="0"/>
          </a:p>
        </p:txBody>
      </p:sp>
    </p:spTree>
    <p:extLst>
      <p:ext uri="{BB962C8B-B14F-4D97-AF65-F5344CB8AC3E}">
        <p14:creationId xmlns:p14="http://schemas.microsoft.com/office/powerpoint/2010/main" val="175357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p:txBody>
          <a:bodyPr/>
          <a:lstStyle/>
          <a:p>
            <a:r>
              <a:rPr lang="en-IN" dirty="0"/>
              <a:t>Recommendations (Share Phase)</a:t>
            </a:r>
            <a:endParaRPr lang="en-US" dirty="0"/>
          </a:p>
        </p:txBody>
      </p:sp>
      <p:sp>
        <p:nvSpPr>
          <p:cNvPr id="3" name="Content Placeholder 2">
            <a:extLst>
              <a:ext uri="{FF2B5EF4-FFF2-40B4-BE49-F238E27FC236}">
                <a16:creationId xmlns:a16="http://schemas.microsoft.com/office/drawing/2014/main" id="{EEB94720-A760-7227-4124-CDD0D66E9787}"/>
              </a:ext>
            </a:extLst>
          </p:cNvPr>
          <p:cNvSpPr>
            <a:spLocks noGrp="1"/>
          </p:cNvSpPr>
          <p:nvPr>
            <p:ph sz="half" idx="2"/>
          </p:nvPr>
        </p:nvSpPr>
        <p:spPr>
          <a:xfrm>
            <a:off x="850168" y="1828799"/>
            <a:ext cx="10126362" cy="4758813"/>
          </a:xfrm>
        </p:spPr>
        <p:txBody>
          <a:bodyPr/>
          <a:lstStyle/>
          <a:p>
            <a:pPr marL="342900" indent="-342900">
              <a:buFont typeface="Wingdings" panose="05000000000000000000" pitchFamily="2" charset="2"/>
              <a:buChar char="q"/>
            </a:pPr>
            <a:r>
              <a:rPr lang="en-GB" dirty="0"/>
              <a:t>Weekend-targeted campaigns — in-app promos &amp; social ads timed Fri–Sun.</a:t>
            </a:r>
          </a:p>
          <a:p>
            <a:pPr marL="342900" indent="-342900">
              <a:buFont typeface="Wingdings" panose="05000000000000000000" pitchFamily="2" charset="2"/>
              <a:buChar char="q"/>
            </a:pPr>
            <a:r>
              <a:rPr lang="en-GB" dirty="0"/>
              <a:t>Docked-station promotions — QR codes &amp; signage showing membership savings.</a:t>
            </a:r>
          </a:p>
          <a:p>
            <a:pPr marL="342900" indent="-342900">
              <a:buFont typeface="Wingdings" panose="05000000000000000000" pitchFamily="2" charset="2"/>
              <a:buChar char="q"/>
            </a:pPr>
            <a:r>
              <a:rPr lang="en-GB" dirty="0"/>
              <a:t>Trial memberships — 1-month trial for frequent casuals with follow-up cost-savings breakdown.</a:t>
            </a:r>
          </a:p>
          <a:p>
            <a:pPr marL="342900" indent="-342900">
              <a:buFont typeface="Wingdings" panose="05000000000000000000" pitchFamily="2" charset="2"/>
              <a:buChar char="q"/>
            </a:pPr>
            <a:r>
              <a:rPr lang="en-GB" dirty="0"/>
              <a:t>Seasonal push — run acquisition discounts in spring/summer when casual usage peaks.</a:t>
            </a:r>
            <a:endParaRPr lang="en-IN" dirty="0"/>
          </a:p>
        </p:txBody>
      </p:sp>
    </p:spTree>
    <p:extLst>
      <p:ext uri="{BB962C8B-B14F-4D97-AF65-F5344CB8AC3E}">
        <p14:creationId xmlns:p14="http://schemas.microsoft.com/office/powerpoint/2010/main" val="326059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4078224"/>
            <a:ext cx="5444517" cy="1731890"/>
          </a:xfrm>
        </p:spPr>
        <p:txBody>
          <a:bodyPr/>
          <a:lstStyle/>
          <a:p>
            <a:r>
              <a:rPr lang="en-US" dirty="0"/>
              <a:t>By Harsh RG</a:t>
            </a:r>
          </a:p>
          <a:p>
            <a:endParaRPr lang="en-US" dirty="0"/>
          </a:p>
          <a:p>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AGENDA</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3"/>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r>
              <a:rPr lang="en-IN" dirty="0"/>
              <a:t>Introduction &amp; Business Task</a:t>
            </a:r>
          </a:p>
          <a:p>
            <a:r>
              <a:rPr lang="en-IN" dirty="0"/>
              <a:t>Key Questions (Ask Phase)</a:t>
            </a:r>
          </a:p>
          <a:p>
            <a:r>
              <a:rPr lang="en-GB" dirty="0"/>
              <a:t>Data Collection &amp; Cleaning (Prepare + Process)</a:t>
            </a:r>
          </a:p>
          <a:p>
            <a:r>
              <a:rPr lang="en-IN" dirty="0"/>
              <a:t>Usage Analysis (</a:t>
            </a:r>
            <a:r>
              <a:rPr lang="en-IN" dirty="0" err="1"/>
              <a:t>Analyze</a:t>
            </a:r>
            <a:r>
              <a:rPr lang="en-IN" dirty="0"/>
              <a:t> Phase)</a:t>
            </a:r>
          </a:p>
          <a:p>
            <a:r>
              <a:rPr lang="en-GB" dirty="0"/>
              <a:t>Insights &amp; Business Recommendations (Share Phase)</a:t>
            </a:r>
            <a:endParaRPr lang="en-US" dirty="0"/>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48E2-64D2-AB84-20C0-06CB10805DBB}"/>
              </a:ext>
            </a:extLst>
          </p:cNvPr>
          <p:cNvSpPr>
            <a:spLocks noGrp="1"/>
          </p:cNvSpPr>
          <p:nvPr>
            <p:ph type="title"/>
          </p:nvPr>
        </p:nvSpPr>
        <p:spPr/>
        <p:txBody>
          <a:bodyPr/>
          <a:lstStyle/>
          <a:p>
            <a:r>
              <a:rPr lang="en-IN" dirty="0"/>
              <a:t>Introduction &amp; Business Task</a:t>
            </a:r>
          </a:p>
        </p:txBody>
      </p:sp>
      <p:sp>
        <p:nvSpPr>
          <p:cNvPr id="3" name="Content Placeholder 2">
            <a:extLst>
              <a:ext uri="{FF2B5EF4-FFF2-40B4-BE49-F238E27FC236}">
                <a16:creationId xmlns:a16="http://schemas.microsoft.com/office/drawing/2014/main" id="{5D61B4B3-2B13-B3FB-8686-EAA9BC031A41}"/>
              </a:ext>
            </a:extLst>
          </p:cNvPr>
          <p:cNvSpPr>
            <a:spLocks noGrp="1"/>
          </p:cNvSpPr>
          <p:nvPr>
            <p:ph sz="half" idx="2"/>
          </p:nvPr>
        </p:nvSpPr>
        <p:spPr/>
        <p:txBody>
          <a:bodyPr/>
          <a:lstStyle/>
          <a:p>
            <a:pPr marL="342900" indent="-342900">
              <a:buFont typeface="Wingdings" panose="05000000000000000000" pitchFamily="2" charset="2"/>
              <a:buChar char="§"/>
            </a:pPr>
            <a:r>
              <a:rPr lang="en-GB" dirty="0" err="1"/>
              <a:t>Cyclistic</a:t>
            </a:r>
            <a:r>
              <a:rPr lang="en-GB" dirty="0"/>
              <a:t> operates a bike-share program in Chicago.</a:t>
            </a:r>
          </a:p>
          <a:p>
            <a:pPr marL="342900" indent="-342900">
              <a:buFont typeface="Wingdings" panose="05000000000000000000" pitchFamily="2" charset="2"/>
              <a:buChar char="§"/>
            </a:pPr>
            <a:r>
              <a:rPr lang="en-GB" dirty="0"/>
              <a:t>Goal: Convert </a:t>
            </a:r>
            <a:r>
              <a:rPr lang="en-GB" b="1" dirty="0"/>
              <a:t>casual riders</a:t>
            </a:r>
            <a:r>
              <a:rPr lang="en-GB" dirty="0"/>
              <a:t> into </a:t>
            </a:r>
            <a:r>
              <a:rPr lang="en-GB" b="1" dirty="0"/>
              <a:t>annual members</a:t>
            </a:r>
            <a:r>
              <a:rPr lang="en-GB" dirty="0"/>
              <a:t>.</a:t>
            </a:r>
          </a:p>
          <a:p>
            <a:pPr marL="342900" indent="-342900">
              <a:buFont typeface="Wingdings" panose="05000000000000000000" pitchFamily="2" charset="2"/>
              <a:buChar char="§"/>
            </a:pPr>
            <a:r>
              <a:rPr lang="en-GB" dirty="0"/>
              <a:t>Marketing team needs data-driven insights into </a:t>
            </a:r>
            <a:r>
              <a:rPr lang="en-GB" b="1" dirty="0"/>
              <a:t>rider </a:t>
            </a:r>
            <a:r>
              <a:rPr lang="en-GB" b="1" dirty="0" err="1"/>
              <a:t>behavior</a:t>
            </a:r>
            <a:r>
              <a:rPr lang="en-GB" dirty="0"/>
              <a:t>.</a:t>
            </a:r>
          </a:p>
          <a:p>
            <a:pPr marL="342900" indent="-342900">
              <a:buFont typeface="Wingdings" panose="05000000000000000000" pitchFamily="2" charset="2"/>
              <a:buChar char="§"/>
            </a:pPr>
            <a:endParaRPr lang="en-IN" dirty="0"/>
          </a:p>
        </p:txBody>
      </p:sp>
      <p:sp>
        <p:nvSpPr>
          <p:cNvPr id="4" name="Slide Number Placeholder 3">
            <a:extLst>
              <a:ext uri="{FF2B5EF4-FFF2-40B4-BE49-F238E27FC236}">
                <a16:creationId xmlns:a16="http://schemas.microsoft.com/office/drawing/2014/main" id="{2BA7A81A-0CF9-3EA2-BE46-DC1F51CBBFAC}"/>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87471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693408" y="640080"/>
            <a:ext cx="5093208" cy="2189223"/>
          </a:xfrm>
        </p:spPr>
        <p:txBody>
          <a:bodyPr/>
          <a:lstStyle/>
          <a:p>
            <a:r>
              <a:rPr lang="en-IN" dirty="0"/>
              <a:t>Key Questions (Ask Phase)</a:t>
            </a:r>
            <a:endParaRPr lang="en-US" dirty="0"/>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3"/>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93408" y="3145535"/>
            <a:ext cx="4306824" cy="3314259"/>
          </a:xfrm>
        </p:spPr>
        <p:txBody>
          <a:bodyPr anchor="t"/>
          <a:lstStyle/>
          <a:p>
            <a:pPr marL="342900" indent="-342900">
              <a:lnSpc>
                <a:spcPct val="150000"/>
              </a:lnSpc>
              <a:buFont typeface="Wingdings" panose="05000000000000000000" pitchFamily="2" charset="2"/>
              <a:buChar char="§"/>
            </a:pPr>
            <a:r>
              <a:rPr lang="en-GB" sz="2000" dirty="0"/>
              <a:t>How do members and casual riders use </a:t>
            </a:r>
            <a:r>
              <a:rPr lang="en-GB" sz="2000" dirty="0" err="1"/>
              <a:t>Cyclistic</a:t>
            </a:r>
            <a:r>
              <a:rPr lang="en-GB" sz="2000" dirty="0"/>
              <a:t> differently?</a:t>
            </a:r>
            <a:r>
              <a:rPr lang="en-US" sz="2000" dirty="0"/>
              <a:t> </a:t>
            </a:r>
          </a:p>
          <a:p>
            <a:pPr marL="342900" indent="-342900">
              <a:lnSpc>
                <a:spcPct val="150000"/>
              </a:lnSpc>
              <a:buFont typeface="Wingdings" panose="05000000000000000000" pitchFamily="2" charset="2"/>
              <a:buChar char="§"/>
            </a:pPr>
            <a:r>
              <a:rPr lang="en-GB" sz="2000" dirty="0"/>
              <a:t>Why might casual riders upgrade to annual membership?</a:t>
            </a:r>
            <a:endParaRPr lang="en-US" sz="2000" dirty="0"/>
          </a:p>
          <a:p>
            <a:pPr marL="342900" indent="-342900">
              <a:lnSpc>
                <a:spcPct val="150000"/>
              </a:lnSpc>
              <a:buFont typeface="Wingdings" panose="05000000000000000000" pitchFamily="2" charset="2"/>
              <a:buChar char="§"/>
            </a:pPr>
            <a:r>
              <a:rPr lang="en-GB" sz="2000" dirty="0"/>
              <a:t>How can </a:t>
            </a:r>
            <a:r>
              <a:rPr lang="en-GB" sz="2000" dirty="0" err="1"/>
              <a:t>Cyclistic</a:t>
            </a:r>
            <a:r>
              <a:rPr lang="en-GB" sz="2000" dirty="0"/>
              <a:t> use digital channels to encourage conversions?</a:t>
            </a:r>
            <a:endParaRPr lang="en-US" sz="2000" dirty="0"/>
          </a:p>
        </p:txBody>
      </p:sp>
      <p:pic>
        <p:nvPicPr>
          <p:cNvPr id="4" name="Picture 3" descr="A blue circle with a white question mark">
            <a:extLst>
              <a:ext uri="{FF2B5EF4-FFF2-40B4-BE49-F238E27FC236}">
                <a16:creationId xmlns:a16="http://schemas.microsoft.com/office/drawing/2014/main" id="{9F82334D-FE5A-089B-4ACC-68F6419FA83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88026" y="1976284"/>
            <a:ext cx="4080387" cy="3352800"/>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nchor="b"/>
          <a:lstStyle/>
          <a:p>
            <a:r>
              <a:rPr lang="en-GB" dirty="0"/>
              <a:t>Data Sources &amp; Cleaning (Prepare + Process)</a:t>
            </a:r>
            <a:endParaRPr lang="en-US" dirty="0"/>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2" name="TextBox 1">
            <a:extLst>
              <a:ext uri="{FF2B5EF4-FFF2-40B4-BE49-F238E27FC236}">
                <a16:creationId xmlns:a16="http://schemas.microsoft.com/office/drawing/2014/main" id="{D1C77538-595C-46E1-5CA0-1755DB7B3385}"/>
              </a:ext>
            </a:extLst>
          </p:cNvPr>
          <p:cNvSpPr txBox="1"/>
          <p:nvPr/>
        </p:nvSpPr>
        <p:spPr>
          <a:xfrm>
            <a:off x="850392" y="2104103"/>
            <a:ext cx="10702511" cy="327198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GB" sz="2000" dirty="0"/>
              <a:t>Data: Jan–Apr 2021 </a:t>
            </a:r>
            <a:r>
              <a:rPr lang="en-GB" sz="2000" dirty="0" err="1"/>
              <a:t>Cyclistic</a:t>
            </a:r>
            <a:r>
              <a:rPr lang="en-GB" sz="2000" dirty="0"/>
              <a:t> trip records</a:t>
            </a:r>
          </a:p>
          <a:p>
            <a:pPr marL="285750" indent="-285750">
              <a:lnSpc>
                <a:spcPct val="150000"/>
              </a:lnSpc>
              <a:buFont typeface="Wingdings" panose="05000000000000000000" pitchFamily="2" charset="2"/>
              <a:buChar char="q"/>
            </a:pPr>
            <a:r>
              <a:rPr lang="en-IN" sz="2000" dirty="0"/>
              <a:t>Processed in R (</a:t>
            </a:r>
            <a:r>
              <a:rPr lang="en-IN" sz="2000" dirty="0" err="1"/>
              <a:t>tidyverse</a:t>
            </a:r>
            <a:r>
              <a:rPr lang="en-IN" sz="2000" dirty="0"/>
              <a:t>, </a:t>
            </a:r>
            <a:r>
              <a:rPr lang="en-IN" sz="2000" dirty="0" err="1"/>
              <a:t>lubridate</a:t>
            </a:r>
            <a:r>
              <a:rPr lang="en-IN" sz="2000" dirty="0"/>
              <a:t>, janitor)</a:t>
            </a:r>
            <a:endParaRPr lang="en-GB" sz="2000" dirty="0"/>
          </a:p>
          <a:p>
            <a:pPr marL="285750" indent="-285750">
              <a:lnSpc>
                <a:spcPct val="150000"/>
              </a:lnSpc>
              <a:buFont typeface="Wingdings" panose="05000000000000000000" pitchFamily="2" charset="2"/>
              <a:buChar char="q"/>
            </a:pPr>
            <a:r>
              <a:rPr lang="en-IN" sz="2000" dirty="0"/>
              <a:t>Steps:</a:t>
            </a:r>
            <a:endParaRPr lang="en-GB" sz="2000" dirty="0"/>
          </a:p>
          <a:p>
            <a:pPr marL="1200150" lvl="2" indent="-285750">
              <a:lnSpc>
                <a:spcPct val="150000"/>
              </a:lnSpc>
              <a:buFont typeface="Wingdings" panose="05000000000000000000" pitchFamily="2" charset="2"/>
              <a:buChar char="§"/>
            </a:pPr>
            <a:r>
              <a:rPr lang="en-IN" sz="2000" dirty="0"/>
              <a:t>Removed invalid/duplicate trips</a:t>
            </a:r>
          </a:p>
          <a:p>
            <a:pPr marL="1200150" lvl="2" indent="-285750">
              <a:lnSpc>
                <a:spcPct val="150000"/>
              </a:lnSpc>
              <a:buFont typeface="Wingdings" panose="05000000000000000000" pitchFamily="2" charset="2"/>
              <a:buChar char="§"/>
            </a:pPr>
            <a:r>
              <a:rPr lang="en-IN" sz="2000" dirty="0"/>
              <a:t>Converted timestamps</a:t>
            </a:r>
            <a:r>
              <a:rPr lang="en-GB" sz="2000" dirty="0"/>
              <a:t>  </a:t>
            </a:r>
          </a:p>
          <a:p>
            <a:pPr marL="1200150" lvl="2" indent="-285750">
              <a:lnSpc>
                <a:spcPct val="150000"/>
              </a:lnSpc>
              <a:buFont typeface="Wingdings" panose="05000000000000000000" pitchFamily="2" charset="2"/>
              <a:buChar char="§"/>
            </a:pPr>
            <a:r>
              <a:rPr lang="en-IN" sz="2000" dirty="0"/>
              <a:t>Calculated ride length</a:t>
            </a:r>
            <a:endParaRPr lang="en-GB" sz="2000" dirty="0"/>
          </a:p>
          <a:p>
            <a:pPr marL="1200150" lvl="2" indent="-285750">
              <a:lnSpc>
                <a:spcPct val="150000"/>
              </a:lnSpc>
              <a:buFont typeface="Wingdings" panose="05000000000000000000" pitchFamily="2" charset="2"/>
              <a:buChar char="§"/>
            </a:pPr>
            <a:r>
              <a:rPr lang="en-GB" sz="2000" dirty="0"/>
              <a:t>Added day-of-week, month, and ride type   </a:t>
            </a:r>
            <a:endParaRPr lang="en-IN" sz="2000" dirty="0"/>
          </a:p>
        </p:txBody>
      </p:sp>
    </p:spTree>
    <p:extLst>
      <p:ext uri="{BB962C8B-B14F-4D97-AF65-F5344CB8AC3E}">
        <p14:creationId xmlns:p14="http://schemas.microsoft.com/office/powerpoint/2010/main" val="427840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GB" dirty="0"/>
              <a:t>Ride Length Analysis</a:t>
            </a:r>
            <a:endParaRPr lang="en-US" dirty="0"/>
          </a:p>
        </p:txBody>
      </p:sp>
      <p:sp>
        <p:nvSpPr>
          <p:cNvPr id="5" name="Subtitle 4">
            <a:extLst>
              <a:ext uri="{FF2B5EF4-FFF2-40B4-BE49-F238E27FC236}">
                <a16:creationId xmlns:a16="http://schemas.microsoft.com/office/drawing/2014/main" id="{0E8B56C7-C38F-E96E-3C19-8ACF8AF9E716}"/>
              </a:ext>
            </a:extLst>
          </p:cNvPr>
          <p:cNvSpPr>
            <a:spLocks noGrp="1"/>
          </p:cNvSpPr>
          <p:nvPr>
            <p:ph sz="half" idx="2"/>
          </p:nvPr>
        </p:nvSpPr>
        <p:spPr/>
        <p:txBody>
          <a:bodyPr/>
          <a:lstStyle/>
          <a:p>
            <a:pPr marL="342900" indent="-342900">
              <a:buFont typeface="Wingdings" panose="05000000000000000000" pitchFamily="2" charset="2"/>
              <a:buChar char="§"/>
            </a:pPr>
            <a:r>
              <a:rPr lang="en-IN" dirty="0"/>
              <a:t>Boxplot &amp; log-scale density plots</a:t>
            </a:r>
          </a:p>
          <a:p>
            <a:pPr marL="342900" indent="-342900">
              <a:buFont typeface="Wingdings" panose="05000000000000000000" pitchFamily="2" charset="2"/>
              <a:buChar char="§"/>
            </a:pPr>
            <a:r>
              <a:rPr lang="en-GB" b="1" dirty="0"/>
              <a:t>Insight:</a:t>
            </a:r>
            <a:r>
              <a:rPr lang="en-GB" dirty="0"/>
              <a:t> Casual rides are </a:t>
            </a:r>
            <a:r>
              <a:rPr lang="en-GB" b="1" dirty="0"/>
              <a:t>longer</a:t>
            </a:r>
            <a:r>
              <a:rPr lang="en-GB" dirty="0"/>
              <a:t> on average; members take </a:t>
            </a:r>
            <a:r>
              <a:rPr lang="en-GB" b="1" dirty="0"/>
              <a:t>shorter, more consistent rides</a:t>
            </a:r>
            <a:r>
              <a:rPr lang="en-GB" dirty="0"/>
              <a:t>.</a:t>
            </a:r>
            <a:endParaRPr lang="en-IN" dirty="0"/>
          </a:p>
          <a:p>
            <a:endParaRPr lang="en-US" dirty="0"/>
          </a:p>
        </p:txBody>
      </p:sp>
      <p:pic>
        <p:nvPicPr>
          <p:cNvPr id="4" name="Picture 3">
            <a:extLst>
              <a:ext uri="{FF2B5EF4-FFF2-40B4-BE49-F238E27FC236}">
                <a16:creationId xmlns:a16="http://schemas.microsoft.com/office/drawing/2014/main" id="{675C9704-9CA3-1EB5-C2BD-50EF7EEC162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0168" y="3857651"/>
            <a:ext cx="4234887" cy="2479239"/>
          </a:xfrm>
          <a:prstGeom prst="rect">
            <a:avLst/>
          </a:prstGeom>
        </p:spPr>
      </p:pic>
      <p:pic>
        <p:nvPicPr>
          <p:cNvPr id="7" name="Picture 6">
            <a:extLst>
              <a:ext uri="{FF2B5EF4-FFF2-40B4-BE49-F238E27FC236}">
                <a16:creationId xmlns:a16="http://schemas.microsoft.com/office/drawing/2014/main" id="{8BC246FD-4283-975B-94C8-5215A23C126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6664495" y="3857651"/>
            <a:ext cx="4395842" cy="2513595"/>
          </a:xfrm>
          <a:prstGeom prst="rect">
            <a:avLst/>
          </a:prstGeom>
        </p:spPr>
      </p:pic>
    </p:spTree>
    <p:extLst>
      <p:ext uri="{BB962C8B-B14F-4D97-AF65-F5344CB8AC3E}">
        <p14:creationId xmlns:p14="http://schemas.microsoft.com/office/powerpoint/2010/main" val="252161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p:txBody>
          <a:bodyPr/>
          <a:lstStyle/>
          <a:p>
            <a:r>
              <a:rPr lang="en-IN" dirty="0"/>
              <a:t>Day-of-Week Trends </a:t>
            </a:r>
            <a:endParaRPr lang="en-US" dirty="0"/>
          </a:p>
        </p:txBody>
      </p:sp>
      <p:sp>
        <p:nvSpPr>
          <p:cNvPr id="7" name="Text Placeholder 6">
            <a:extLst>
              <a:ext uri="{FF2B5EF4-FFF2-40B4-BE49-F238E27FC236}">
                <a16:creationId xmlns:a16="http://schemas.microsoft.com/office/drawing/2014/main" id="{F74321E3-704E-37A8-CFB9-768FCE6AD758}"/>
              </a:ext>
            </a:extLst>
          </p:cNvPr>
          <p:cNvSpPr>
            <a:spLocks noGrp="1"/>
          </p:cNvSpPr>
          <p:nvPr>
            <p:ph sz="half" idx="2"/>
          </p:nvPr>
        </p:nvSpPr>
        <p:spPr>
          <a:xfrm>
            <a:off x="850392" y="1837944"/>
            <a:ext cx="10085832" cy="1307592"/>
          </a:xfrm>
        </p:spPr>
        <p:txBody>
          <a:bodyPr/>
          <a:lstStyle/>
          <a:p>
            <a:pPr marL="285750" indent="-285750">
              <a:buFont typeface="Arial" panose="020B0604020202020204" pitchFamily="34" charset="0"/>
              <a:buChar char="•"/>
            </a:pPr>
            <a:r>
              <a:rPr lang="en-GB" dirty="0"/>
              <a:t>Members ride more on </a:t>
            </a:r>
            <a:r>
              <a:rPr lang="en-GB" b="1" dirty="0"/>
              <a:t>weekdays</a:t>
            </a:r>
            <a:r>
              <a:rPr lang="en-GB" dirty="0"/>
              <a:t> (commuting pattern) with shorter and consistent trips.</a:t>
            </a:r>
            <a:endParaRPr lang="en-US" dirty="0"/>
          </a:p>
          <a:p>
            <a:pPr marL="285750" indent="-285750">
              <a:buFont typeface="Arial" panose="020B0604020202020204" pitchFamily="34" charset="0"/>
              <a:buChar char="•"/>
            </a:pPr>
            <a:r>
              <a:rPr lang="en-GB" dirty="0"/>
              <a:t>Casual riders ride more on </a:t>
            </a:r>
            <a:r>
              <a:rPr lang="en-GB" b="1" dirty="0"/>
              <a:t>weekends</a:t>
            </a:r>
            <a:r>
              <a:rPr lang="en-GB" dirty="0"/>
              <a:t> and for longer trips.</a:t>
            </a:r>
            <a:endParaRPr lang="en-US" dirty="0"/>
          </a:p>
          <a:p>
            <a:endParaRPr lang="en-US" dirty="0"/>
          </a:p>
        </p:txBody>
      </p:sp>
      <p:pic>
        <p:nvPicPr>
          <p:cNvPr id="5" name="Content Placeholder 4">
            <a:extLst>
              <a:ext uri="{FF2B5EF4-FFF2-40B4-BE49-F238E27FC236}">
                <a16:creationId xmlns:a16="http://schemas.microsoft.com/office/drawing/2014/main" id="{C9868B72-7D75-052A-1CC3-5694A472F05A}"/>
              </a:ext>
            </a:extLst>
          </p:cNvPr>
          <p:cNvPicPr>
            <a:picLocks noGrp="1" noChangeAspect="1"/>
          </p:cNvPicPr>
          <p:nvPr>
            <p:ph sz="half" idx="12"/>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850393" y="3046515"/>
            <a:ext cx="4706600" cy="3136900"/>
          </a:xfrm>
        </p:spPr>
      </p:pic>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8" name="Picture 7">
            <a:extLst>
              <a:ext uri="{FF2B5EF4-FFF2-40B4-BE49-F238E27FC236}">
                <a16:creationId xmlns:a16="http://schemas.microsoft.com/office/drawing/2014/main" id="{21BD4B01-9B68-836F-3089-EA5B2E9E795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6096000" y="3145536"/>
            <a:ext cx="5604387" cy="3037879"/>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p:txBody>
          <a:bodyPr/>
          <a:lstStyle/>
          <a:p>
            <a:r>
              <a:rPr lang="en-IN" dirty="0"/>
              <a:t>Monthly Trends</a:t>
            </a:r>
            <a:endParaRPr lang="en-US" dirty="0"/>
          </a:p>
        </p:txBody>
      </p:sp>
      <p:sp>
        <p:nvSpPr>
          <p:cNvPr id="7" name="Text Placeholder 6">
            <a:extLst>
              <a:ext uri="{FF2B5EF4-FFF2-40B4-BE49-F238E27FC236}">
                <a16:creationId xmlns:a16="http://schemas.microsoft.com/office/drawing/2014/main" id="{F74321E3-704E-37A8-CFB9-768FCE6AD758}"/>
              </a:ext>
            </a:extLst>
          </p:cNvPr>
          <p:cNvSpPr>
            <a:spLocks noGrp="1"/>
          </p:cNvSpPr>
          <p:nvPr>
            <p:ph sz="half" idx="2"/>
          </p:nvPr>
        </p:nvSpPr>
        <p:spPr>
          <a:xfrm>
            <a:off x="850392" y="1664208"/>
            <a:ext cx="10085832" cy="1307592"/>
          </a:xfrm>
        </p:spPr>
        <p:txBody>
          <a:bodyPr/>
          <a:lstStyle/>
          <a:p>
            <a:pPr marL="285750" indent="-285750">
              <a:buFont typeface="Wingdings" panose="05000000000000000000" pitchFamily="2" charset="2"/>
              <a:buChar char="q"/>
            </a:pPr>
            <a:r>
              <a:rPr lang="en-GB" dirty="0"/>
              <a:t>Both groups increase rides during spring (Mar–Apr).</a:t>
            </a:r>
          </a:p>
          <a:p>
            <a:pPr marL="285750" indent="-285750">
              <a:buFont typeface="Wingdings" panose="05000000000000000000" pitchFamily="2" charset="2"/>
              <a:buChar char="q"/>
            </a:pPr>
            <a:r>
              <a:rPr lang="en-GB" dirty="0"/>
              <a:t>Casual riders ride more on </a:t>
            </a:r>
            <a:r>
              <a:rPr lang="en-GB" b="1" dirty="0"/>
              <a:t>weekends</a:t>
            </a:r>
            <a:r>
              <a:rPr lang="en-GB" dirty="0"/>
              <a:t> and for longer trips.</a:t>
            </a:r>
            <a:endParaRPr lang="en-US" dirty="0"/>
          </a:p>
          <a:p>
            <a:endParaRPr lang="en-US" dirty="0"/>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3" name="Picture 2">
            <a:extLst>
              <a:ext uri="{FF2B5EF4-FFF2-40B4-BE49-F238E27FC236}">
                <a16:creationId xmlns:a16="http://schemas.microsoft.com/office/drawing/2014/main" id="{F59D3FAF-7A80-5B6D-78C1-6CD2495FF07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850392" y="2753032"/>
            <a:ext cx="4582687" cy="3431458"/>
          </a:xfrm>
          <a:prstGeom prst="rect">
            <a:avLst/>
          </a:prstGeom>
        </p:spPr>
      </p:pic>
      <p:pic>
        <p:nvPicPr>
          <p:cNvPr id="11" name="Picture 10">
            <a:extLst>
              <a:ext uri="{FF2B5EF4-FFF2-40B4-BE49-F238E27FC236}">
                <a16:creationId xmlns:a16="http://schemas.microsoft.com/office/drawing/2014/main" id="{1292E652-C7A1-D9F6-C021-90F980E0F532}"/>
              </a:ext>
            </a:extLst>
          </p:cNvPr>
          <p:cNvPicPr>
            <a:picLocks noChangeAspect="1"/>
          </p:cNvPicPr>
          <p:nvPr/>
        </p:nvPicPr>
        <p:blipFill>
          <a:blip r:embed="rId5"/>
          <a:stretch>
            <a:fillRect/>
          </a:stretch>
        </p:blipFill>
        <p:spPr>
          <a:xfrm>
            <a:off x="6096000" y="2971800"/>
            <a:ext cx="5518264" cy="3212690"/>
          </a:xfrm>
          <a:prstGeom prst="rect">
            <a:avLst/>
          </a:prstGeom>
        </p:spPr>
      </p:pic>
    </p:spTree>
    <p:extLst>
      <p:ext uri="{BB962C8B-B14F-4D97-AF65-F5344CB8AC3E}">
        <p14:creationId xmlns:p14="http://schemas.microsoft.com/office/powerpoint/2010/main" val="260493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p:txBody>
          <a:bodyPr/>
          <a:lstStyle/>
          <a:p>
            <a:r>
              <a:rPr lang="en-IN" dirty="0"/>
              <a:t>Bike Type Preferences</a:t>
            </a:r>
            <a:endParaRPr lang="en-US" dirty="0"/>
          </a:p>
        </p:txBody>
      </p:sp>
      <p:sp>
        <p:nvSpPr>
          <p:cNvPr id="7" name="Text Placeholder 6">
            <a:extLst>
              <a:ext uri="{FF2B5EF4-FFF2-40B4-BE49-F238E27FC236}">
                <a16:creationId xmlns:a16="http://schemas.microsoft.com/office/drawing/2014/main" id="{F74321E3-704E-37A8-CFB9-768FCE6AD758}"/>
              </a:ext>
            </a:extLst>
          </p:cNvPr>
          <p:cNvSpPr>
            <a:spLocks noGrp="1"/>
          </p:cNvSpPr>
          <p:nvPr>
            <p:ph sz="half" idx="2"/>
          </p:nvPr>
        </p:nvSpPr>
        <p:spPr>
          <a:xfrm>
            <a:off x="850392" y="1664208"/>
            <a:ext cx="10085832" cy="1307592"/>
          </a:xfrm>
        </p:spPr>
        <p:txBody>
          <a:bodyPr/>
          <a:lstStyle/>
          <a:p>
            <a:pPr marL="285750" indent="-285750">
              <a:buFont typeface="Wingdings" panose="05000000000000000000" pitchFamily="2" charset="2"/>
              <a:buChar char="q"/>
            </a:pPr>
            <a:r>
              <a:rPr lang="en-IN" dirty="0"/>
              <a:t>Members prefer </a:t>
            </a:r>
            <a:r>
              <a:rPr lang="en-IN" b="1" dirty="0"/>
              <a:t>classic bikes and electric bike </a:t>
            </a:r>
            <a:r>
              <a:rPr lang="en-IN" dirty="0"/>
              <a:t>compared to Casual riders.</a:t>
            </a:r>
          </a:p>
          <a:p>
            <a:pPr marL="285750" indent="-285750">
              <a:buFont typeface="Wingdings" panose="05000000000000000000" pitchFamily="2" charset="2"/>
              <a:buChar char="q"/>
            </a:pPr>
            <a:r>
              <a:rPr lang="en-GB" dirty="0"/>
              <a:t>Casual riders use </a:t>
            </a:r>
            <a:r>
              <a:rPr lang="en-GB" b="1" dirty="0"/>
              <a:t>docked bikes</a:t>
            </a:r>
            <a:r>
              <a:rPr lang="en-GB" dirty="0"/>
              <a:t> more and have longest average trip lengths.</a:t>
            </a:r>
            <a:endParaRPr lang="en-US" dirty="0"/>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5" name="Picture 4">
            <a:extLst>
              <a:ext uri="{FF2B5EF4-FFF2-40B4-BE49-F238E27FC236}">
                <a16:creationId xmlns:a16="http://schemas.microsoft.com/office/drawing/2014/main" id="{BB51DA0F-7F4D-1E20-5924-0467FA8EEE9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850392" y="2971800"/>
            <a:ext cx="4938597" cy="3556450"/>
          </a:xfrm>
          <a:prstGeom prst="rect">
            <a:avLst/>
          </a:prstGeom>
        </p:spPr>
      </p:pic>
      <p:pic>
        <p:nvPicPr>
          <p:cNvPr id="8" name="Picture 7">
            <a:extLst>
              <a:ext uri="{FF2B5EF4-FFF2-40B4-BE49-F238E27FC236}">
                <a16:creationId xmlns:a16="http://schemas.microsoft.com/office/drawing/2014/main" id="{170EEF42-C3CD-5A8F-DC9C-7D8F0791F47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6096000" y="2859096"/>
            <a:ext cx="5077083" cy="3556451"/>
          </a:xfrm>
          <a:prstGeom prst="rect">
            <a:avLst/>
          </a:prstGeom>
        </p:spPr>
      </p:pic>
    </p:spTree>
    <p:extLst>
      <p:ext uri="{BB962C8B-B14F-4D97-AF65-F5344CB8AC3E}">
        <p14:creationId xmlns:p14="http://schemas.microsoft.com/office/powerpoint/2010/main" val="1485564576"/>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121</TotalTime>
  <Words>1211</Words>
  <Application>Microsoft Office PowerPoint</Application>
  <PresentationFormat>Widescreen</PresentationFormat>
  <Paragraphs>91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Avenir Next LT Pro</vt:lpstr>
      <vt:lpstr>Avenir Next LT Pro Light</vt:lpstr>
      <vt:lpstr>Calibri</vt:lpstr>
      <vt:lpstr>Wingdings</vt:lpstr>
      <vt:lpstr>Custom</vt:lpstr>
      <vt:lpstr>Cyclistic — Member vs. Casual Rider Analysis</vt:lpstr>
      <vt:lpstr>AGENDA</vt:lpstr>
      <vt:lpstr>Introduction &amp; Business Task</vt:lpstr>
      <vt:lpstr>Key Questions (Ask Phase)</vt:lpstr>
      <vt:lpstr>Data Sources &amp; Cleaning (Prepare + Process)</vt:lpstr>
      <vt:lpstr>Ride Length Analysis</vt:lpstr>
      <vt:lpstr>Day-of-Week Trends </vt:lpstr>
      <vt:lpstr>Monthly Trends</vt:lpstr>
      <vt:lpstr>Bike Type Preferences</vt:lpstr>
      <vt:lpstr>Summary of Findings</vt:lpstr>
      <vt:lpstr>Recommendations (Share Phase)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harshrg2003@outlook.com</dc:creator>
  <cp:lastModifiedBy>harshrg2003@outlook.com</cp:lastModifiedBy>
  <cp:revision>1</cp:revision>
  <dcterms:created xsi:type="dcterms:W3CDTF">2025-10-02T06:38:43Z</dcterms:created>
  <dcterms:modified xsi:type="dcterms:W3CDTF">2025-10-02T08:39:59Z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